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70" r:id="rId6"/>
    <p:sldId id="262" r:id="rId7"/>
    <p:sldId id="271" r:id="rId8"/>
    <p:sldId id="267" r:id="rId9"/>
    <p:sldId id="265" r:id="rId10"/>
    <p:sldId id="269" r:id="rId11"/>
    <p:sldId id="261" r:id="rId12"/>
    <p:sldId id="263" r:id="rId13"/>
    <p:sldId id="264" r:id="rId14"/>
    <p:sldId id="272" r:id="rId15"/>
    <p:sldId id="26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depaul.edu/teaching-commons/teaching-guides/course-design/Pages/course-objectives-learning-outcomes.aspx" TargetMode="External"/><Relationship Id="rId2" Type="http://schemas.openxmlformats.org/officeDocument/2006/relationships/hyperlink" Target="https://ueap.sfsu.edu/sites/default/files/assets/docs/student_learning_outcom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lahealth.org/nursing/workfiles/Education%20Courses/ContinuingEducation/ce-LearningOutcome-v-LearningObjective-052016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Outcomes vs. Objectives</a:t>
            </a:r>
          </a:p>
        </p:txBody>
      </p:sp>
    </p:spTree>
    <p:extLst>
      <p:ext uri="{BB962C8B-B14F-4D97-AF65-F5344CB8AC3E}">
        <p14:creationId xmlns:p14="http://schemas.microsoft.com/office/powerpoint/2010/main" val="408314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0943011" cy="1905000"/>
          </a:xfrm>
        </p:spPr>
        <p:txBody>
          <a:bodyPr/>
          <a:lstStyle/>
          <a:p>
            <a:r>
              <a:rPr lang="en-US" dirty="0"/>
              <a:t>Examples of student learning outcomes: </a:t>
            </a:r>
            <a:r>
              <a:rPr lang="en-US" i="1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2857"/>
            <a:ext cx="9905998" cy="4643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English</a:t>
            </a:r>
          </a:p>
          <a:p>
            <a:r>
              <a:rPr lang="en-US" sz="3200" dirty="0"/>
              <a:t>In a final research paper, students will appropriately utilize grammar and various literary devices.</a:t>
            </a:r>
          </a:p>
        </p:txBody>
      </p:sp>
    </p:spTree>
    <p:extLst>
      <p:ext uri="{BB962C8B-B14F-4D97-AF65-F5344CB8AC3E}">
        <p14:creationId xmlns:p14="http://schemas.microsoft.com/office/powerpoint/2010/main" val="145989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learning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When writing outcomes, it is helpful to use verbs that are measurable or that describe an observable action</a:t>
            </a:r>
            <a:r>
              <a:rPr lang="en-US" sz="3200"/>
              <a:t>. </a:t>
            </a:r>
          </a:p>
          <a:p>
            <a:r>
              <a:rPr lang="en-US" sz="3200"/>
              <a:t>Such </a:t>
            </a:r>
            <a:r>
              <a:rPr lang="en-US" sz="3200" dirty="0"/>
              <a:t>verbs help faculty (and students) avoid </a:t>
            </a:r>
            <a:r>
              <a:rPr lang="en-US" sz="3200"/>
              <a:t>misinterpretation.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935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5131"/>
            <a:ext cx="9905998" cy="1905000"/>
          </a:xfrm>
        </p:spPr>
        <p:txBody>
          <a:bodyPr/>
          <a:lstStyle/>
          <a:p>
            <a:r>
              <a:rPr lang="en-US" dirty="0"/>
              <a:t>Words Open to Many Interpretations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85365"/>
            <a:ext cx="4793222" cy="5172636"/>
          </a:xfrm>
        </p:spPr>
        <p:txBody>
          <a:bodyPr>
            <a:normAutofit/>
          </a:bodyPr>
          <a:lstStyle/>
          <a:p>
            <a:r>
              <a:rPr lang="en-US" sz="2800" dirty="0"/>
              <a:t>To know </a:t>
            </a:r>
          </a:p>
          <a:p>
            <a:r>
              <a:rPr lang="en-US" sz="2800" dirty="0"/>
              <a:t>To understand </a:t>
            </a:r>
          </a:p>
          <a:p>
            <a:r>
              <a:rPr lang="en-US" sz="2800" dirty="0"/>
              <a:t>To really understand </a:t>
            </a:r>
          </a:p>
          <a:p>
            <a:r>
              <a:rPr lang="en-US" sz="2800" dirty="0"/>
              <a:t>To appreciate </a:t>
            </a:r>
          </a:p>
          <a:p>
            <a:r>
              <a:rPr lang="en-US" sz="2800" dirty="0"/>
              <a:t>To fully appreciate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906" y="2232214"/>
            <a:ext cx="6096000" cy="230524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</a:pPr>
            <a:r>
              <a:rPr lang="en-US" sz="2800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</a:pPr>
            <a:r>
              <a:rPr lang="en-US" sz="2800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To grasp the significance of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</a:pPr>
            <a:r>
              <a:rPr lang="en-US" sz="2800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To enjoy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</a:pPr>
            <a:r>
              <a:rPr lang="en-US" sz="2800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To believe </a:t>
            </a:r>
          </a:p>
        </p:txBody>
      </p:sp>
    </p:spTree>
    <p:extLst>
      <p:ext uri="{BB962C8B-B14F-4D97-AF65-F5344CB8AC3E}">
        <p14:creationId xmlns:p14="http://schemas.microsoft.com/office/powerpoint/2010/main" val="260161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Open to Fewer Interpretations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096" y="1201272"/>
            <a:ext cx="3708492" cy="5495366"/>
          </a:xfrm>
        </p:spPr>
        <p:txBody>
          <a:bodyPr>
            <a:noAutofit/>
          </a:bodyPr>
          <a:lstStyle/>
          <a:p>
            <a:r>
              <a:rPr lang="en-US" sz="2800" dirty="0"/>
              <a:t>To write </a:t>
            </a:r>
          </a:p>
          <a:p>
            <a:r>
              <a:rPr lang="en-US" sz="2800" dirty="0"/>
              <a:t>To recite </a:t>
            </a:r>
          </a:p>
          <a:p>
            <a:r>
              <a:rPr lang="en-US" sz="2800" dirty="0"/>
              <a:t>To identify </a:t>
            </a:r>
          </a:p>
          <a:p>
            <a:r>
              <a:rPr lang="en-US" sz="2800" dirty="0"/>
              <a:t>To sort </a:t>
            </a:r>
          </a:p>
          <a:p>
            <a:r>
              <a:rPr lang="en-US" sz="2800" dirty="0"/>
              <a:t>To solve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3271" y="2514600"/>
            <a:ext cx="6096000" cy="23052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</a:pPr>
            <a:r>
              <a:rPr lang="en-US" sz="2800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To construct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</a:pPr>
            <a:r>
              <a:rPr lang="en-US" sz="2800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To build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</a:pPr>
            <a:r>
              <a:rPr lang="en-US" sz="2800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To compare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5AD0B8"/>
              </a:buClr>
              <a:buSzPct val="100000"/>
              <a:buFont typeface="Arial"/>
              <a:buChar char="•"/>
            </a:pPr>
            <a:r>
              <a:rPr lang="en-US" sz="2800" cap="small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To contract</a:t>
            </a:r>
          </a:p>
        </p:txBody>
      </p:sp>
    </p:spTree>
    <p:extLst>
      <p:ext uri="{BB962C8B-B14F-4D97-AF65-F5344CB8AC3E}">
        <p14:creationId xmlns:p14="http://schemas.microsoft.com/office/powerpoint/2010/main" val="150814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k Great Questions">
            <a:extLst>
              <a:ext uri="{FF2B5EF4-FFF2-40B4-BE49-F238E27FC236}">
                <a16:creationId xmlns:a16="http://schemas.microsoft.com/office/drawing/2014/main" id="{28440128-499C-4641-8D9C-4CCD1270109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78" y="1038639"/>
            <a:ext cx="11499574" cy="5710031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C1383C-8F75-4A8A-B41D-1CD7336E1DFE}"/>
              </a:ext>
            </a:extLst>
          </p:cNvPr>
          <p:cNvSpPr txBox="1"/>
          <p:nvPr/>
        </p:nvSpPr>
        <p:spPr>
          <a:xfrm>
            <a:off x="496957" y="546652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Okay 												Better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301E03D-B004-4D34-ABF1-D2CB00375CC7}"/>
              </a:ext>
            </a:extLst>
          </p:cNvPr>
          <p:cNvSpPr/>
          <p:nvPr/>
        </p:nvSpPr>
        <p:spPr>
          <a:xfrm>
            <a:off x="3006588" y="656774"/>
            <a:ext cx="2449995" cy="149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Rio recourse for creating outcomes: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78764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/>
              <a:t>Faculty Resource Center (FRC) in Canvas</a:t>
            </a:r>
          </a:p>
          <a:p>
            <a:r>
              <a:rPr lang="en-US" sz="2800" dirty="0"/>
              <a:t>Template</a:t>
            </a:r>
          </a:p>
          <a:p>
            <a:r>
              <a:rPr lang="en-US" sz="2800" dirty="0"/>
              <a:t>Outcomes Committee</a:t>
            </a:r>
          </a:p>
        </p:txBody>
      </p:sp>
    </p:spTree>
    <p:extLst>
      <p:ext uri="{BB962C8B-B14F-4D97-AF65-F5344CB8AC3E}">
        <p14:creationId xmlns:p14="http://schemas.microsoft.com/office/powerpoint/2010/main" val="61601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student learning outcomes: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Examples are taken from Designing and Assessing Courses and Curricula, Third Edition, 2008. Robert M. Diamond. </a:t>
            </a:r>
            <a:r>
              <a:rPr lang="en-US" sz="2800" dirty="0" err="1"/>
              <a:t>Jossey</a:t>
            </a:r>
            <a:r>
              <a:rPr lang="en-US" sz="2800" dirty="0"/>
              <a:t>-Bass: San Francisco, CA.</a:t>
            </a:r>
          </a:p>
          <a:p>
            <a:r>
              <a:rPr lang="en-US" sz="2800" dirty="0">
                <a:hlinkClick r:id="rId2"/>
              </a:rPr>
              <a:t>https://ueap.sfsu.edu/sites/default/files/assets/docs/student_learning_outcomes.pdf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https://resources.depaul.edu/teaching-commons/teaching-guides/course-design/Pages/course-objectives-learning-outcomes.aspx</a:t>
            </a:r>
            <a:endParaRPr lang="en-US" sz="2800" dirty="0"/>
          </a:p>
          <a:p>
            <a:r>
              <a:rPr lang="en-US" sz="2800" dirty="0">
                <a:hlinkClick r:id="rId4"/>
              </a:rPr>
              <a:t>https://www.uclahealth.org/nursing/workfiles/Education%20Courses/ContinuingEducation/ce-LearningOutcome-v-LearningObjective-052016.pdf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2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Objective</a:t>
            </a:r>
            <a:r>
              <a:rPr lang="en-US" sz="2800" dirty="0">
                <a:effectLst/>
              </a:rPr>
              <a:t> – A </a:t>
            </a:r>
            <a:r>
              <a:rPr lang="en-US" sz="2800" b="1" dirty="0">
                <a:effectLst/>
              </a:rPr>
              <a:t>course objective</a:t>
            </a:r>
            <a:r>
              <a:rPr lang="en-US" sz="2800" dirty="0">
                <a:effectLst/>
              </a:rPr>
              <a:t> describes what a faculty member will cover </a:t>
            </a:r>
            <a:r>
              <a:rPr lang="en-US" sz="2800" b="1" dirty="0">
                <a:effectLst/>
              </a:rPr>
              <a:t>in a course</a:t>
            </a:r>
            <a:r>
              <a:rPr lang="en-US" sz="2800" dirty="0">
                <a:effectLst/>
              </a:rPr>
              <a:t>. </a:t>
            </a:r>
          </a:p>
          <a:p>
            <a:pPr marL="0" indent="0">
              <a:buNone/>
            </a:pPr>
            <a:r>
              <a:rPr lang="en-US" sz="2800" dirty="0">
                <a:effectLst/>
              </a:rPr>
              <a:t>They are generally less broad than goals and broader than </a:t>
            </a:r>
            <a:r>
              <a:rPr lang="en-US" sz="2800" b="1" dirty="0">
                <a:effectLst/>
              </a:rPr>
              <a:t>student learning outcomes</a:t>
            </a:r>
            <a:r>
              <a:rPr lang="en-US" sz="2800" dirty="0">
                <a:effectLst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362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738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objectives include: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Upon completion of the course: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70611"/>
            <a:ext cx="9905998" cy="402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• Students will gain an understanding of the historical origins of art history. </a:t>
            </a:r>
          </a:p>
          <a:p>
            <a:pPr marL="0" indent="0">
              <a:buNone/>
            </a:pPr>
            <a:r>
              <a:rPr lang="en-US" sz="3200" dirty="0"/>
              <a:t>• Student will read and analyze seminal works in 20th Century American literature. </a:t>
            </a:r>
          </a:p>
          <a:p>
            <a:pPr marL="0" indent="0">
              <a:buNone/>
            </a:pPr>
            <a:r>
              <a:rPr lang="en-US" sz="3200" dirty="0"/>
              <a:t>• Students will study the major U.S. regulatory agencies.</a:t>
            </a:r>
          </a:p>
        </p:txBody>
      </p:sp>
    </p:spTree>
    <p:extLst>
      <p:ext uri="{BB962C8B-B14F-4D97-AF65-F5344CB8AC3E}">
        <p14:creationId xmlns:p14="http://schemas.microsoft.com/office/powerpoint/2010/main" val="218686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Student Learning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A </a:t>
            </a:r>
            <a:r>
              <a:rPr lang="en-US" sz="3200" b="1" dirty="0">
                <a:effectLst/>
              </a:rPr>
              <a:t>detailed</a:t>
            </a:r>
            <a:r>
              <a:rPr lang="en-US" sz="3200" dirty="0">
                <a:effectLst/>
              </a:rPr>
              <a:t> description of what a </a:t>
            </a:r>
            <a:r>
              <a:rPr lang="en-US" sz="3200" b="1" dirty="0">
                <a:effectLst/>
              </a:rPr>
              <a:t>student</a:t>
            </a:r>
            <a:r>
              <a:rPr lang="en-US" sz="3200" dirty="0">
                <a:effectLst/>
              </a:rPr>
              <a:t> must be able to do at the conclusion of a </a:t>
            </a:r>
            <a:r>
              <a:rPr lang="en-US" sz="3200" b="1" dirty="0">
                <a:effectLst/>
              </a:rPr>
              <a:t>course</a:t>
            </a:r>
            <a:r>
              <a:rPr lang="en-US" sz="3200" dirty="0">
                <a:effectLst/>
              </a:rPr>
              <a:t>.</a:t>
            </a:r>
          </a:p>
          <a:p>
            <a:r>
              <a:rPr lang="en-US" sz="3200" dirty="0">
                <a:effectLst/>
              </a:rPr>
              <a:t>Often includes multiple objectives.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9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Student Learning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52091"/>
            <a:ext cx="9905998" cy="3124201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Analogy: Objectives are like the </a:t>
            </a:r>
            <a:r>
              <a:rPr lang="en-US" sz="3200" i="1" dirty="0">
                <a:effectLst/>
                <a:latin typeface="+mj-lt"/>
                <a:ea typeface="Calibri" panose="020F0502020204030204" pitchFamily="34" charset="0"/>
              </a:rPr>
              <a:t>ingredients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 and the </a:t>
            </a:r>
            <a:r>
              <a:rPr lang="en-US" sz="3200" i="1" dirty="0">
                <a:effectLst/>
                <a:latin typeface="+mj-lt"/>
                <a:ea typeface="Calibri" panose="020F0502020204030204" pitchFamily="34" charset="0"/>
              </a:rPr>
              <a:t>recipe;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+mj-lt"/>
                <a:ea typeface="Calibri" panose="020F0502020204030204" pitchFamily="34" charset="0"/>
              </a:rPr>
              <a:t>outcomes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 are the final product- the </a:t>
            </a:r>
            <a:r>
              <a:rPr lang="en-US" sz="3200" i="1" dirty="0">
                <a:effectLst/>
                <a:latin typeface="+mj-lt"/>
                <a:ea typeface="Calibri" panose="020F0502020204030204" pitchFamily="34" charset="0"/>
              </a:rPr>
              <a:t>cake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109" y="256761"/>
            <a:ext cx="9905998" cy="1905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Strong outcomes: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Will include a description of the conditions and the acceptable performance level.</a:t>
            </a:r>
          </a:p>
          <a:p>
            <a:pPr lvl="1"/>
            <a:r>
              <a:rPr lang="en-US" sz="3000" dirty="0"/>
              <a:t>Example: “when given x, students will _____”</a:t>
            </a:r>
          </a:p>
          <a:p>
            <a:r>
              <a:rPr lang="en-US" sz="3200" dirty="0"/>
              <a:t>Will include Bloom’s Taxonomy</a:t>
            </a:r>
          </a:p>
          <a:p>
            <a:r>
              <a:rPr lang="en-US" sz="3200" dirty="0"/>
              <a:t>Are specific and measurable</a:t>
            </a:r>
          </a:p>
          <a:p>
            <a:pPr lvl="1"/>
            <a:r>
              <a:rPr lang="en-US" sz="3000" dirty="0"/>
              <a:t>measurability can be as simple as a single question on an exam.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460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2D7D-AAA8-4AF7-8787-68494CEA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/>
          <a:lstStyle/>
          <a:p>
            <a:r>
              <a:rPr lang="en-US" dirty="0"/>
              <a:t>outcomes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7F60E-2131-4994-AE85-77AED27A5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779" y="1749287"/>
            <a:ext cx="9905998" cy="4308613"/>
          </a:xfrm>
        </p:spPr>
        <p:txBody>
          <a:bodyPr>
            <a:noAutofit/>
          </a:bodyPr>
          <a:lstStyle/>
          <a:p>
            <a:r>
              <a:rPr lang="en-US" sz="2800" dirty="0"/>
              <a:t>do not need to be complex. </a:t>
            </a:r>
          </a:p>
          <a:p>
            <a:r>
              <a:rPr lang="en-US" sz="2800" dirty="0"/>
              <a:t>One common form is a sentence of two clauses, where the first clause describes the situation, and the second an expectation.</a:t>
            </a:r>
          </a:p>
          <a:p>
            <a:r>
              <a:rPr lang="en-US" sz="2800" dirty="0"/>
              <a:t> In other words, the first part of the outcomes statement should describe the </a:t>
            </a:r>
            <a:r>
              <a:rPr lang="en-US" sz="2800" b="1" dirty="0"/>
              <a:t>assessment tool or situation</a:t>
            </a:r>
            <a:r>
              <a:rPr lang="en-US" sz="2800" dirty="0"/>
              <a:t>, and the second part the </a:t>
            </a:r>
            <a:r>
              <a:rPr lang="en-US" sz="2800" b="1" dirty="0"/>
              <a:t>specific details of the outcome </a:t>
            </a:r>
            <a:r>
              <a:rPr lang="en-US" sz="2800" dirty="0"/>
              <a:t>using verbs from Bloom’s Taxonomy, or its 2001 update, A Taxonomy for Teaching, Learning, and Assessment. </a:t>
            </a:r>
          </a:p>
        </p:txBody>
      </p:sp>
    </p:spTree>
    <p:extLst>
      <p:ext uri="{BB962C8B-B14F-4D97-AF65-F5344CB8AC3E}">
        <p14:creationId xmlns:p14="http://schemas.microsoft.com/office/powerpoint/2010/main" val="256775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1050587" cy="1905000"/>
          </a:xfrm>
        </p:spPr>
        <p:txBody>
          <a:bodyPr/>
          <a:lstStyle/>
          <a:p>
            <a:r>
              <a:rPr lang="en-US" dirty="0"/>
              <a:t>Examples of student learning outcomes: </a:t>
            </a:r>
            <a:r>
              <a:rPr lang="en-US" i="1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62539"/>
            <a:ext cx="9905998" cy="4863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Kinesiology</a:t>
            </a:r>
          </a:p>
          <a:p>
            <a:r>
              <a:rPr lang="en-US" sz="3200" dirty="0"/>
              <a:t>Given an anonymous sample health history, students will devise a personalized exercise plan focused on reducing stress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106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student learning outcomes: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37765"/>
            <a:ext cx="9905998" cy="3953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Art</a:t>
            </a:r>
          </a:p>
          <a:p>
            <a:r>
              <a:rPr lang="en-US" sz="3200" dirty="0"/>
              <a:t>Given an image of an unnamed twentieth century painting, students will correctly identify the artist’s style and explain the style’s social-historical context</a:t>
            </a:r>
          </a:p>
          <a:p>
            <a:pPr marL="0" indent="0">
              <a:buNone/>
            </a:pPr>
            <a:r>
              <a:rPr lang="en-US" sz="3600" dirty="0"/>
              <a:t>Science</a:t>
            </a:r>
          </a:p>
          <a:p>
            <a:r>
              <a:rPr lang="en-US" sz="3200" dirty="0"/>
              <a:t>Provided with a dataset from the previous semester, students will successfully design a grounded research study based on the scientific method.</a:t>
            </a:r>
          </a:p>
        </p:txBody>
      </p:sp>
    </p:spTree>
    <p:extLst>
      <p:ext uri="{BB962C8B-B14F-4D97-AF65-F5344CB8AC3E}">
        <p14:creationId xmlns:p14="http://schemas.microsoft.com/office/powerpoint/2010/main" val="4173622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594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Mesh</vt:lpstr>
      <vt:lpstr>Outcomes vs. Objectives</vt:lpstr>
      <vt:lpstr>Objective</vt:lpstr>
      <vt:lpstr>Examples of objectives include:   Upon completion of the course:   </vt:lpstr>
      <vt:lpstr>Student Learning Outcome</vt:lpstr>
      <vt:lpstr>Student Learning Outcome</vt:lpstr>
      <vt:lpstr>Strong outcomes:</vt:lpstr>
      <vt:lpstr>outcomes statements</vt:lpstr>
      <vt:lpstr>Examples of student learning outcomes: (Cont.)</vt:lpstr>
      <vt:lpstr>Examples of student learning outcomes:</vt:lpstr>
      <vt:lpstr>Examples of student learning outcomes: (Cont.)</vt:lpstr>
      <vt:lpstr>Student learning outcome</vt:lpstr>
      <vt:lpstr>Words Open to Many Interpretations</vt:lpstr>
      <vt:lpstr>Words Open to Fewer Interpretations</vt:lpstr>
      <vt:lpstr>PowerPoint Presentation</vt:lpstr>
      <vt:lpstr>Rio recourse for creating outcomes:</vt:lpstr>
      <vt:lpstr>Examples of student learning outcomes: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vs. Objectives</dc:title>
  <dc:creator>Alyson Cartagena</dc:creator>
  <cp:lastModifiedBy>Alyson Cartagena</cp:lastModifiedBy>
  <cp:revision>3</cp:revision>
  <dcterms:created xsi:type="dcterms:W3CDTF">2020-10-10T00:14:27Z</dcterms:created>
  <dcterms:modified xsi:type="dcterms:W3CDTF">2020-10-10T00:21:11Z</dcterms:modified>
</cp:coreProperties>
</file>